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57" r:id="rId4"/>
    <p:sldId id="264" r:id="rId5"/>
    <p:sldId id="265" r:id="rId6"/>
    <p:sldId id="266" r:id="rId7"/>
    <p:sldId id="260" r:id="rId8"/>
    <p:sldId id="267" r:id="rId9"/>
    <p:sldId id="261" r:id="rId10"/>
    <p:sldId id="268" r:id="rId11"/>
    <p:sldId id="269" r:id="rId12"/>
    <p:sldId id="263" r:id="rId13"/>
    <p:sldId id="282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2" r:id="rId24"/>
    <p:sldId id="279" r:id="rId25"/>
    <p:sldId id="281" r:id="rId26"/>
    <p:sldId id="280" r:id="rId27"/>
    <p:sldId id="25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5"/>
    <a:srgbClr val="E6EEF9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917" autoAdjust="0"/>
  </p:normalViewPr>
  <p:slideViewPr>
    <p:cSldViewPr snapToGrid="0" snapToObjects="1">
      <p:cViewPr varScale="1">
        <p:scale>
          <a:sx n="82" d="100"/>
          <a:sy n="82" d="100"/>
        </p:scale>
        <p:origin x="9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자동으로 움직이는 애니메이션 효과 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애니메이션 효과 만들기</a:t>
            </a:r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88" y="4008595"/>
            <a:ext cx="2748127" cy="21800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20" y="4087877"/>
            <a:ext cx="5727262" cy="21007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00" y="1456109"/>
            <a:ext cx="5006153" cy="24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2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자동으로 움직이는 애니메이션 효과 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애니메이션 효과 만들기</a:t>
            </a:r>
            <a:endParaRPr kumimoji="1" lang="en-US" altLang="ko-KR" sz="1800"/>
          </a:p>
          <a:p>
            <a:pPr lvl="1"/>
            <a:r>
              <a:rPr lang="en-US" altLang="ko-KR" sz="1800"/>
              <a:t>animation-play-state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31" y="2481137"/>
            <a:ext cx="3806137" cy="3827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06" y="4746697"/>
            <a:ext cx="2919967" cy="8884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75" y="1567545"/>
            <a:ext cx="7013605" cy="20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6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벡터 이미지 파일 제어하기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rgbClr val="007EC5"/>
                </a:solidFill>
              </a:rPr>
              <a:t>비트맵 이미지와 벡터 이미지의 차이</a:t>
            </a:r>
            <a:endParaRPr kumimoji="1" lang="en-US" altLang="ko-KR" sz="1800">
              <a:solidFill>
                <a:srgbClr val="007EC5"/>
              </a:solidFill>
            </a:endParaRPr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942829"/>
            <a:ext cx="10058400" cy="19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7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벡터 이미지 파일 제어하기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rgbClr val="007EC5"/>
                </a:solidFill>
              </a:rPr>
              <a:t>비트맵 이미지와 벡터 이미지의 차이</a:t>
            </a:r>
            <a:endParaRPr kumimoji="1" lang="en-US" altLang="ko-KR" sz="1800">
              <a:solidFill>
                <a:srgbClr val="007EC5"/>
              </a:solidFill>
            </a:endParaRPr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139137"/>
            <a:ext cx="4333875" cy="1438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66" y="1419781"/>
            <a:ext cx="5996715" cy="273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68" y="4421529"/>
            <a:ext cx="5996714" cy="17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2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en-US" altLang="ko-KR"/>
              <a:t>SVG </a:t>
            </a:r>
            <a:r>
              <a:rPr lang="ko-KR" altLang="en-US"/>
              <a:t>파일을 웹 브라우저에 출력하기</a:t>
            </a:r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r>
              <a:rPr lang="en-US" altLang="ko-KR" b="0"/>
              <a:t>1</a:t>
            </a:r>
            <a:r>
              <a:rPr lang="ko-KR" altLang="en-US" b="0"/>
              <a:t>단계 폰트 어썸 웹 사이트에서 </a:t>
            </a:r>
            <a:r>
              <a:rPr lang="en-US" altLang="ko-KR" b="0"/>
              <a:t>SVG </a:t>
            </a:r>
            <a:r>
              <a:rPr lang="ko-KR" altLang="en-US" b="0"/>
              <a:t>파일 내려받기</a:t>
            </a:r>
            <a:endParaRPr lang="en-US" altLang="ko-KR" b="0">
              <a:latin typeface="Typo_SSiMyungJo_120"/>
            </a:endParaRPr>
          </a:p>
          <a:p>
            <a:pPr lvl="1"/>
            <a:r>
              <a:rPr lang="en-US" altLang="ko-KR"/>
              <a:t>[Icons]</a:t>
            </a:r>
            <a:r>
              <a:rPr lang="ko-KR" altLang="en-US"/>
              <a:t>를 클릭</a:t>
            </a:r>
            <a:endParaRPr lang="en-US" altLang="ko-KR"/>
          </a:p>
          <a:p>
            <a:pPr lvl="1"/>
            <a:r>
              <a:rPr lang="en-US" altLang="ko-KR"/>
              <a:t>[Free]</a:t>
            </a:r>
            <a:r>
              <a:rPr lang="ko-KR" altLang="en-US"/>
              <a:t>를 선택</a:t>
            </a:r>
            <a:endParaRPr lang="en-US" altLang="ko-KR"/>
          </a:p>
          <a:p>
            <a:pPr lvl="1"/>
            <a:r>
              <a:rPr lang="en-US" altLang="ko-KR"/>
              <a:t>[apple-alt] </a:t>
            </a:r>
            <a:r>
              <a:rPr lang="ko-KR" altLang="en-US"/>
              <a:t>이미지를 선택</a:t>
            </a:r>
            <a:endParaRPr lang="en-US" altLang="ko-KR"/>
          </a:p>
          <a:p>
            <a:pPr lvl="1"/>
            <a:r>
              <a:rPr lang="en-US" altLang="ko-KR"/>
              <a:t>[Download SVG] </a:t>
            </a:r>
            <a:r>
              <a:rPr lang="ko-KR" altLang="en-US"/>
              <a:t>버튼을 클릭</a:t>
            </a:r>
            <a:endParaRPr lang="en-US" altLang="ko-KR"/>
          </a:p>
          <a:p>
            <a:pPr lvl="1"/>
            <a:r>
              <a:rPr lang="en-US" altLang="ko-KR"/>
              <a:t>SVG </a:t>
            </a:r>
            <a:r>
              <a:rPr lang="ko-KR" altLang="en-US"/>
              <a:t>파일을 내려받아 </a:t>
            </a:r>
            <a:r>
              <a:rPr lang="en-US" altLang="ko-KR"/>
              <a:t>img </a:t>
            </a:r>
            <a:r>
              <a:rPr lang="ko-KR" altLang="en-US"/>
              <a:t>폴더 안에 추가</a:t>
            </a:r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  <a:endParaRPr lang="en-US" altLang="ko-KR" sz="2000" b="0"/>
          </a:p>
          <a:p>
            <a:pPr marL="0" indent="0">
              <a:buNone/>
            </a:pPr>
            <a:r>
              <a:rPr kumimoji="1" lang="en-US" altLang="ko-KR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39" y="1567544"/>
            <a:ext cx="4753543" cy="2216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21" y="3858275"/>
            <a:ext cx="4760660" cy="21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en-US" altLang="ko-KR"/>
              <a:t>SVG </a:t>
            </a:r>
            <a:r>
              <a:rPr lang="ko-KR" altLang="en-US"/>
              <a:t>파일을 웹 브라우저에 출력하기</a:t>
            </a:r>
            <a:endParaRPr kumimoji="1" lang="en-US" altLang="ko-KR" sz="1800"/>
          </a:p>
          <a:p>
            <a:pPr marL="0" indent="0">
              <a:buNone/>
            </a:pPr>
            <a:r>
              <a:rPr lang="en-US" altLang="ko-KR" sz="2000" b="0"/>
              <a:t> </a:t>
            </a:r>
            <a:r>
              <a:rPr lang="en-US" altLang="ko-KR" b="0"/>
              <a:t>2</a:t>
            </a:r>
            <a:r>
              <a:rPr lang="ko-KR" altLang="en-US" b="0"/>
              <a:t>단계 에디터에서 </a:t>
            </a:r>
            <a:r>
              <a:rPr lang="en-US" altLang="ko-KR" b="0"/>
              <a:t>SVG </a:t>
            </a:r>
            <a:r>
              <a:rPr lang="ko-KR" altLang="en-US" b="0"/>
              <a:t>파일을 열고 </a:t>
            </a:r>
            <a:r>
              <a:rPr lang="en-US" altLang="ko-KR" b="0"/>
              <a:t>HTML </a:t>
            </a:r>
            <a:r>
              <a:rPr lang="ko-KR" altLang="en-US" b="0"/>
              <a:t>파일에 복사하기</a:t>
            </a:r>
            <a:endParaRPr kumimoji="1" lang="en-US" altLang="ko-KR" b="0"/>
          </a:p>
          <a:p>
            <a:pPr lvl="1"/>
            <a:r>
              <a:rPr lang="en-US" altLang="ko-KR"/>
              <a:t>apple-altsolid.svg </a:t>
            </a:r>
            <a:r>
              <a:rPr lang="ko-KR" altLang="en-US"/>
              <a:t>파일에서 태그와 그 안에 있는 태그를 복사</a:t>
            </a:r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파일에 붙여 넣기</a:t>
            </a:r>
            <a:endParaRPr lang="en-US" altLang="ko-KR"/>
          </a:p>
          <a:p>
            <a:pPr lvl="1"/>
            <a:r>
              <a:rPr lang="ko-KR" altLang="en-US"/>
              <a:t>태그의 </a:t>
            </a:r>
            <a:r>
              <a:rPr lang="en-US" altLang="ko-KR"/>
              <a:t>viewBox </a:t>
            </a:r>
            <a:r>
              <a:rPr lang="ko-KR" altLang="en-US"/>
              <a:t>속성과 태그의 </a:t>
            </a:r>
            <a:r>
              <a:rPr lang="en-US" altLang="ko-KR"/>
              <a:t>d </a:t>
            </a:r>
            <a:r>
              <a:rPr lang="ko-KR" altLang="en-US"/>
              <a:t>속성만 복사하여 붙여넣기</a:t>
            </a:r>
            <a:endParaRPr lang="en-US" altLang="ko-KR"/>
          </a:p>
          <a:p>
            <a:pPr lvl="1"/>
            <a:r>
              <a:rPr lang="en-US" altLang="ko-KR"/>
              <a:t>CSS</a:t>
            </a:r>
            <a:r>
              <a:rPr lang="ko-KR" altLang="en-US"/>
              <a:t>로 제어할 부분은 바로 </a:t>
            </a:r>
            <a:r>
              <a:rPr lang="en-US" altLang="ko-KR"/>
              <a:t>&lt;svg&gt;</a:t>
            </a:r>
            <a:r>
              <a:rPr lang="ko-KR" altLang="en-US"/>
              <a:t>태그 안에 있는 </a:t>
            </a:r>
            <a:r>
              <a:rPr lang="en-US" altLang="ko-KR"/>
              <a:t>&lt;path&gt;</a:t>
            </a:r>
            <a:r>
              <a:rPr lang="ko-KR" altLang="en-US"/>
              <a:t>태그</a:t>
            </a:r>
            <a:endParaRPr lang="en-US" altLang="ko-KR"/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b="0"/>
              <a:t> </a:t>
            </a:r>
            <a:r>
              <a:rPr kumimoji="1" lang="en-US" altLang="ko-KR"/>
              <a:t>	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6" y="4090028"/>
            <a:ext cx="3411183" cy="20020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54" y="4090028"/>
            <a:ext cx="5841027" cy="20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en-US" altLang="ko-KR"/>
              <a:t>SVG </a:t>
            </a:r>
            <a:r>
              <a:rPr lang="ko-KR" altLang="en-US"/>
              <a:t>파일을 웹 브라우저에 출력하기</a:t>
            </a:r>
            <a:endParaRPr kumimoji="1" lang="en-US" altLang="ko-KR" sz="1800"/>
          </a:p>
          <a:p>
            <a:pPr marL="0" indent="0">
              <a:buNone/>
            </a:pPr>
            <a:r>
              <a:rPr lang="en-US" altLang="ko-KR" sz="2000" b="0"/>
              <a:t> </a:t>
            </a:r>
            <a:r>
              <a:rPr lang="en-US" altLang="ko-KR" b="0"/>
              <a:t>3</a:t>
            </a:r>
            <a:r>
              <a:rPr lang="ko-KR" altLang="en-US" b="0"/>
              <a:t>단계 </a:t>
            </a:r>
            <a:r>
              <a:rPr lang="en-US" altLang="ko-KR" b="0"/>
              <a:t>CSS </a:t>
            </a:r>
            <a:r>
              <a:rPr lang="ko-KR" altLang="en-US" b="0"/>
              <a:t>파일 만들기</a:t>
            </a:r>
            <a:endParaRPr kumimoji="1" lang="en-US" altLang="ko-KR" b="0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b="0"/>
              <a:t> </a:t>
            </a:r>
            <a:r>
              <a:rPr kumimoji="1" lang="en-US" altLang="ko-KR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0" y="2653659"/>
            <a:ext cx="2991651" cy="34953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213" y="1439632"/>
            <a:ext cx="42862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5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en-US" altLang="ko-KR"/>
              <a:t>SVG</a:t>
            </a:r>
            <a:r>
              <a:rPr lang="ko-KR" altLang="en-US"/>
              <a:t>의 </a:t>
            </a:r>
            <a:r>
              <a:rPr lang="en-US" altLang="ko-KR"/>
              <a:t>path </a:t>
            </a:r>
            <a:r>
              <a:rPr lang="ko-KR" altLang="en-US"/>
              <a:t>스타일 변경하기</a:t>
            </a:r>
            <a:endParaRPr lang="en-US" altLang="ko-KR"/>
          </a:p>
          <a:p>
            <a:pPr marL="0" indent="0">
              <a:buNone/>
            </a:pPr>
            <a:r>
              <a:rPr lang="en-US" altLang="ko-KR" sz="2000" b="0"/>
              <a:t> </a:t>
            </a:r>
            <a:r>
              <a:rPr lang="en-US" altLang="ko-KR" b="0"/>
              <a:t>1</a:t>
            </a:r>
            <a:r>
              <a:rPr lang="ko-KR" altLang="en-US" b="0"/>
              <a:t>단계 </a:t>
            </a:r>
            <a:r>
              <a:rPr lang="en-US" altLang="ko-KR" b="0"/>
              <a:t>path </a:t>
            </a:r>
            <a:r>
              <a:rPr lang="ko-KR" altLang="en-US" b="0"/>
              <a:t>속성을 이용해서 선 모양 바꾸기</a:t>
            </a:r>
            <a:endParaRPr kumimoji="1" lang="en-US" altLang="ko-KR" b="0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b="0"/>
              <a:t> </a:t>
            </a:r>
            <a:r>
              <a:rPr kumimoji="1" lang="en-US" altLang="ko-KR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2400128"/>
            <a:ext cx="3514725" cy="2695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75" y="1567545"/>
            <a:ext cx="40005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7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8545488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en-US" altLang="ko-KR"/>
              <a:t>SVG</a:t>
            </a:r>
            <a:r>
              <a:rPr lang="ko-KR" altLang="en-US"/>
              <a:t>의 </a:t>
            </a:r>
            <a:r>
              <a:rPr lang="en-US" altLang="ko-KR"/>
              <a:t>path </a:t>
            </a:r>
            <a:r>
              <a:rPr lang="ko-KR" altLang="en-US"/>
              <a:t>스타일 변경하기</a:t>
            </a:r>
            <a:endParaRPr lang="en-US" altLang="ko-KR"/>
          </a:p>
          <a:p>
            <a:pPr marL="0" indent="0">
              <a:buNone/>
            </a:pPr>
            <a:r>
              <a:rPr lang="en-US" altLang="ko-KR" sz="2000" b="0"/>
              <a:t> </a:t>
            </a:r>
            <a:r>
              <a:rPr lang="en-US" altLang="ko-KR" b="0"/>
              <a:t>2</a:t>
            </a:r>
            <a:r>
              <a:rPr lang="ko-KR" altLang="en-US" b="0"/>
              <a:t>단계 </a:t>
            </a:r>
            <a:r>
              <a:rPr lang="en-US" altLang="ko-KR" b="0"/>
              <a:t>viewBox </a:t>
            </a:r>
            <a:r>
              <a:rPr lang="ko-KR" altLang="en-US" b="0"/>
              <a:t>속성값을 수정해서 패스 제어하기</a:t>
            </a:r>
            <a:endParaRPr kumimoji="1" lang="en-US" altLang="ko-KR" b="0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</a:t>
            </a:r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b="0"/>
              <a:t> </a:t>
            </a:r>
            <a:r>
              <a:rPr kumimoji="1" lang="en-US" altLang="ko-KR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6" y="2716075"/>
            <a:ext cx="4654276" cy="5137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2" y="3509008"/>
            <a:ext cx="2356946" cy="26375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41" y="2716075"/>
            <a:ext cx="4654276" cy="592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41" y="3509008"/>
            <a:ext cx="2356946" cy="26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415834" cy="4581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</a:rPr>
              <a:t>패스의 </a:t>
            </a:r>
            <a:r>
              <a:rPr lang="en-US" altLang="ko-KR" dirty="0">
                <a:solidFill>
                  <a:srgbClr val="007EC5"/>
                </a:solidFill>
              </a:rPr>
              <a:t>stroke-</a:t>
            </a:r>
            <a:r>
              <a:rPr lang="en-US" altLang="ko-KR" dirty="0" err="1">
                <a:solidFill>
                  <a:srgbClr val="007EC5"/>
                </a:solidFill>
              </a:rPr>
              <a:t>dasharray</a:t>
            </a:r>
            <a:r>
              <a:rPr lang="ko-KR" altLang="en-US" dirty="0">
                <a:solidFill>
                  <a:srgbClr val="007EC5"/>
                </a:solidFill>
              </a:rPr>
              <a:t>와 </a:t>
            </a:r>
            <a:endParaRPr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EC5"/>
                </a:solidFill>
              </a:rPr>
              <a:t>stroke-</a:t>
            </a:r>
            <a:r>
              <a:rPr lang="en-US" altLang="ko-KR" dirty="0" err="1">
                <a:solidFill>
                  <a:srgbClr val="007EC5"/>
                </a:solidFill>
              </a:rPr>
              <a:t>dashoffset</a:t>
            </a:r>
            <a:r>
              <a:rPr lang="en-US" altLang="ko-KR" dirty="0">
                <a:solidFill>
                  <a:srgbClr val="007EC5"/>
                </a:solidFill>
              </a:rPr>
              <a:t> </a:t>
            </a:r>
            <a:r>
              <a:rPr lang="ko-KR" altLang="en-US" dirty="0">
                <a:solidFill>
                  <a:srgbClr val="007EC5"/>
                </a:solidFill>
              </a:rPr>
              <a:t>속성 이해하기</a:t>
            </a:r>
            <a:endParaRPr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>
              <a:solidFill>
                <a:srgbClr val="007EC5"/>
              </a:solidFill>
            </a:endParaRPr>
          </a:p>
          <a:p>
            <a:pPr lvl="1"/>
            <a:r>
              <a:rPr lang="en-US" altLang="ko-KR" dirty="0"/>
              <a:t>stroke-</a:t>
            </a:r>
            <a:r>
              <a:rPr lang="en-US" altLang="ko-KR" dirty="0" err="1"/>
              <a:t>dasharray</a:t>
            </a:r>
            <a:r>
              <a:rPr lang="ko-KR" altLang="en-US" dirty="0"/>
              <a:t>는 선의 간격을 띄는 속성</a:t>
            </a:r>
            <a:endParaRPr lang="en-US" altLang="ko-KR" dirty="0"/>
          </a:p>
          <a:p>
            <a:pPr lvl="1"/>
            <a:r>
              <a:rPr lang="en-US" altLang="ko-KR" dirty="0"/>
              <a:t>stroke-</a:t>
            </a:r>
            <a:r>
              <a:rPr lang="en-US" altLang="ko-KR" dirty="0" err="1"/>
              <a:t>dashoffset</a:t>
            </a:r>
            <a:r>
              <a:rPr lang="ko-KR" altLang="en-US" dirty="0"/>
              <a:t>은 가시 영역에 보이는 선의 시작 위치를 지정하는 속성</a:t>
            </a:r>
            <a:endParaRPr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b="0" dirty="0"/>
              <a:t> </a:t>
            </a:r>
            <a:r>
              <a:rPr kumimoji="1" lang="en-US" altLang="ko-KR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3" y="1508397"/>
            <a:ext cx="6311129" cy="1493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3" y="3071993"/>
            <a:ext cx="6311129" cy="15032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3" y="4710858"/>
            <a:ext cx="6244870" cy="152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3932" y="2266936"/>
            <a:ext cx="7924800" cy="984954"/>
          </a:xfrm>
        </p:spPr>
        <p:txBody>
          <a:bodyPr/>
          <a:lstStyle/>
          <a:p>
            <a:r>
              <a:rPr kumimoji="1" lang="ko-KR" altLang="en-US" sz="4000"/>
              <a:t>인터랙티브 웹을 위한 </a:t>
            </a:r>
            <a:r>
              <a:rPr kumimoji="1" lang="en-US" altLang="ko-KR" sz="4000"/>
              <a:t>CSS</a:t>
            </a:r>
            <a:r>
              <a:rPr kumimoji="1" lang="ko-KR" altLang="en-US" sz="4000"/>
              <a:t>다루기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174275" y="4003867"/>
            <a:ext cx="5704114" cy="2074715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ko-KR">
                <a:solidFill>
                  <a:srgbClr val="007EC5"/>
                </a:solidFill>
              </a:rPr>
              <a:t>04-1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콘텐츠 모양을 자유롭게 변형하기 </a:t>
            </a: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04-2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사용자 행동에 반응하는 전환 효과 만들기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02-3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자동으로 움직이는 애니메이션 효과 만들기 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04-4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벡터 이미지 파일 제어하기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>
                <a:solidFill>
                  <a:srgbClr val="007EC5"/>
                </a:solidFill>
              </a:rPr>
              <a:t>04-5 </a:t>
            </a:r>
            <a:r>
              <a:rPr kumimoji="1" lang="ko-KR" altLang="en-US">
                <a:solidFill>
                  <a:schemeClr val="bg2">
                    <a:lumMod val="25000"/>
                  </a:schemeClr>
                </a:solidFill>
              </a:rPr>
              <a:t>화면 너비에 따라 웹 페이지 디자인 변경하기</a:t>
            </a:r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/>
              <a:t>04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415834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ko-KR" altLang="en-US"/>
              <a:t>마우스 포인터를 올리면 선이 그려지는 모션 만들기</a:t>
            </a:r>
            <a:endParaRPr lang="en-US" altLang="ko-KR"/>
          </a:p>
          <a:p>
            <a:pPr marL="0" indent="0">
              <a:buNone/>
            </a:pPr>
            <a:r>
              <a:rPr lang="en-US" altLang="ko-KR" b="0"/>
              <a:t>1</a:t>
            </a:r>
            <a:r>
              <a:rPr lang="ko-KR" altLang="en-US" b="0"/>
              <a:t>단계 </a:t>
            </a:r>
            <a:r>
              <a:rPr lang="en-US" altLang="ko-KR" b="0"/>
              <a:t>HTML, CSS </a:t>
            </a:r>
            <a:r>
              <a:rPr lang="ko-KR" altLang="en-US" b="0"/>
              <a:t>파일 만들기</a:t>
            </a:r>
            <a:endParaRPr lang="en-US" altLang="ko-KR" b="0"/>
          </a:p>
          <a:p>
            <a:pPr lvl="1"/>
            <a:endParaRPr kumimoji="1" lang="en-US" altLang="ko-KR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b="0"/>
              <a:t> </a:t>
            </a:r>
            <a:r>
              <a:rPr kumimoji="1" lang="en-US" altLang="ko-KR"/>
              <a:t>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20" y="2135732"/>
            <a:ext cx="2206605" cy="41315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18" y="2055148"/>
            <a:ext cx="3673364" cy="40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78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771867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ko-KR" altLang="en-US"/>
              <a:t>마우스 포인터를 올리면 선이 그려지는 모션 만들기</a:t>
            </a:r>
            <a:endParaRPr lang="en-US" altLang="ko-KR"/>
          </a:p>
          <a:p>
            <a:pPr marL="0" indent="0">
              <a:buNone/>
            </a:pPr>
            <a:r>
              <a:rPr lang="en-US" altLang="ko-KR" b="0"/>
              <a:t>2</a:t>
            </a:r>
            <a:r>
              <a:rPr lang="ko-KR" altLang="en-US" b="0"/>
              <a:t>단계 가시 영역의 패스 전체 길이 구하기</a:t>
            </a:r>
            <a:endParaRPr kumimoji="1" lang="en-US" altLang="ko-KR" b="0"/>
          </a:p>
          <a:p>
            <a:pPr lvl="1"/>
            <a:r>
              <a:rPr lang="ko-KR" altLang="en-US"/>
              <a:t>개발자 도구에서 요소에 적용된 </a:t>
            </a:r>
            <a:r>
              <a:rPr lang="en-US" altLang="ko-KR"/>
              <a:t>CSS</a:t>
            </a:r>
            <a:r>
              <a:rPr lang="ko-KR" altLang="en-US"/>
              <a:t>를 확인</a:t>
            </a:r>
            <a:endParaRPr lang="en-US" altLang="ko-KR"/>
          </a:p>
          <a:p>
            <a:pPr lvl="1"/>
            <a:r>
              <a:rPr lang="en-US" altLang="ko-KR"/>
              <a:t>stroke-dasharray </a:t>
            </a:r>
            <a:r>
              <a:rPr lang="ko-KR" altLang="en-US"/>
              <a:t>속성 값 선택하여 값을 수정</a:t>
            </a:r>
            <a:endParaRPr lang="en-US" altLang="ko-KR"/>
          </a:p>
          <a:p>
            <a:pPr lvl="1"/>
            <a:r>
              <a:rPr lang="ko-KR" altLang="en-US"/>
              <a:t>간격이 사라지고 선 전체가 다시 이어지는 시점의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stroke-dasharray</a:t>
            </a:r>
            <a:r>
              <a:rPr lang="ko-KR" altLang="en-US"/>
              <a:t>값이 </a:t>
            </a:r>
            <a:r>
              <a:rPr kumimoji="1" lang="ko-KR" altLang="en-US"/>
              <a:t>가시영역의 </a:t>
            </a:r>
            <a:r>
              <a:rPr kumimoji="1" lang="en-US" altLang="ko-KR"/>
              <a:t>path</a:t>
            </a:r>
            <a:r>
              <a:rPr kumimoji="1" lang="ko-KR" altLang="en-US"/>
              <a:t> 전체 길이 </a:t>
            </a:r>
            <a:endParaRPr kumimoji="1"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23" y="1454412"/>
            <a:ext cx="5001281" cy="2393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08" y="4187276"/>
            <a:ext cx="5040696" cy="20748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9" y="4253694"/>
            <a:ext cx="4805036" cy="19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3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j-ea"/>
              </a:rPr>
              <a:t>04-4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벡터 이미지 파일 제어하기 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771867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ko-KR" altLang="en-US"/>
              <a:t>마우스 포인터를 올리면 선이 그려지는 모션 만들기</a:t>
            </a:r>
            <a:endParaRPr lang="en-US" altLang="ko-KR"/>
          </a:p>
          <a:p>
            <a:pPr marL="0" indent="0">
              <a:buNone/>
            </a:pPr>
            <a:r>
              <a:rPr lang="en-US" altLang="ko-KR" b="0"/>
              <a:t>3</a:t>
            </a:r>
            <a:r>
              <a:rPr lang="ko-KR" altLang="en-US" b="0"/>
              <a:t>단계 선을 자연스럽게 그리는 모션 추가하기</a:t>
            </a:r>
            <a:endParaRPr kumimoji="1" lang="en-US" altLang="ko-KR" b="0"/>
          </a:p>
          <a:p>
            <a:pPr marL="457200" lvl="1" indent="0">
              <a:buNone/>
            </a:pPr>
            <a:endParaRPr kumimoji="1"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64" y="2854228"/>
            <a:ext cx="2987730" cy="2831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599340"/>
            <a:ext cx="5840302" cy="28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5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04-5</a:t>
            </a:r>
            <a:r>
              <a:rPr kumimoji="1" lang="en-US" altLang="ko-KR" sz="3600">
                <a:latin typeface="+mj-ea"/>
              </a:rPr>
              <a:t> </a:t>
            </a:r>
            <a:r>
              <a:rPr lang="ko-KR" altLang="en-US"/>
              <a:t>화면 너비에 따라 웹 페이지 디자인 변경하기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/>
              <a:t>반응형 웹 알아보기</a:t>
            </a:r>
            <a:endParaRPr lang="en-US" altLang="ko-KR" sz="2000" dirty="0"/>
          </a:p>
          <a:p>
            <a:pPr lvl="1"/>
            <a:r>
              <a:rPr lang="ko-KR" altLang="en-US" sz="1800" dirty="0"/>
              <a:t>미디어 쿼리 작성법</a:t>
            </a:r>
            <a:r>
              <a:rPr lang="en-US" altLang="ko-KR" sz="1800" dirty="0"/>
              <a:t>           </a:t>
            </a:r>
            <a:endParaRPr lang="en-US" altLang="ko-KR" dirty="0">
              <a:latin typeface="Typo_SSiMyungJo_120"/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61" y="2657475"/>
            <a:ext cx="68008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04-5</a:t>
            </a:r>
            <a:r>
              <a:rPr kumimoji="1" lang="en-US" altLang="ko-KR" sz="3600">
                <a:latin typeface="+mj-ea"/>
              </a:rPr>
              <a:t> </a:t>
            </a:r>
            <a:r>
              <a:rPr lang="ko-KR" altLang="en-US"/>
              <a:t>화면 너비에 따라 웹 페이지 디자인 변경하기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218965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Do it! </a:t>
            </a:r>
            <a:r>
              <a:rPr lang="ko-KR" altLang="en-US" sz="2000" dirty="0"/>
              <a:t>미디어 쿼리를 사용하여 배경색 바꾸기 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단계 </a:t>
            </a:r>
            <a:r>
              <a:rPr lang="en-US" altLang="ko-KR" sz="1800" b="0" dirty="0"/>
              <a:t>HTML, CSS </a:t>
            </a:r>
            <a:r>
              <a:rPr lang="ko-KR" altLang="en-US" sz="1800" b="0" dirty="0"/>
              <a:t>파일 만들기  </a:t>
            </a:r>
            <a:endParaRPr lang="en-US" altLang="ko-KR" b="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b="0" dirty="0"/>
              <a:t>2</a:t>
            </a:r>
            <a:r>
              <a:rPr lang="ko-KR" altLang="en-US" sz="1800" b="0" dirty="0"/>
              <a:t>단계 크롬에서 개발자 도구를 열어 결과 확인하기 </a:t>
            </a:r>
            <a:r>
              <a:rPr lang="en-US" altLang="ko-KR" sz="1800" b="0" dirty="0"/>
              <a:t>              </a:t>
            </a:r>
            <a:endParaRPr lang="en-US" altLang="ko-KR" b="0" dirty="0">
              <a:latin typeface="Typo_SSiMyungJo_120"/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05" y="1985470"/>
            <a:ext cx="2056275" cy="1729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90" y="2304393"/>
            <a:ext cx="2087430" cy="8723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72" y="3814245"/>
            <a:ext cx="5736678" cy="25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93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04-5</a:t>
            </a:r>
            <a:r>
              <a:rPr kumimoji="1" lang="en-US" altLang="ko-KR" sz="3600">
                <a:latin typeface="+mj-ea"/>
              </a:rPr>
              <a:t> </a:t>
            </a:r>
            <a:r>
              <a:rPr lang="ko-KR" altLang="en-US"/>
              <a:t>화면 너비에 따라 웹 페이지 디자인 변경하기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218965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Do it! </a:t>
            </a:r>
            <a:r>
              <a:rPr lang="ko-KR" altLang="en-US" sz="2000" dirty="0"/>
              <a:t>미디어 쿼리를 사용하여 배경색 바꾸기 </a:t>
            </a:r>
            <a:r>
              <a:rPr lang="en-US" altLang="ko-KR" b="0" dirty="0"/>
              <a:t>3</a:t>
            </a:r>
            <a:r>
              <a:rPr lang="ko-KR" altLang="en-US" sz="1800" b="0" dirty="0"/>
              <a:t>단계 미디어 쿼리 적용하기 </a:t>
            </a:r>
            <a:endParaRPr lang="en-US" altLang="ko-KR" b="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  <a:endParaRPr lang="en-US" altLang="ko-KR" dirty="0">
              <a:latin typeface="Typo_SSiMyungJo_120"/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8" y="2405674"/>
            <a:ext cx="3778265" cy="15176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8" y="3993374"/>
            <a:ext cx="4981903" cy="21556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93" y="3993375"/>
            <a:ext cx="4955089" cy="21556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93" y="2421649"/>
            <a:ext cx="3810217" cy="15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4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04-5</a:t>
            </a:r>
            <a:r>
              <a:rPr kumimoji="1" lang="en-US" altLang="ko-KR" sz="3600">
                <a:latin typeface="+mj-ea"/>
              </a:rPr>
              <a:t> </a:t>
            </a:r>
            <a:r>
              <a:rPr lang="ko-KR" altLang="en-US"/>
              <a:t>화면 너비에 따라 웹 페이지 디자인 변경하기</a:t>
            </a:r>
            <a:endParaRPr kumimoji="1" lang="ko-KR" altLang="en-US" sz="360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981461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Do it! </a:t>
            </a:r>
            <a:r>
              <a:rPr lang="ko-KR" altLang="en-US" sz="2000" dirty="0"/>
              <a:t>미디어 쿼리를 사용하여 배경색 바꾸기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800" b="0" dirty="0"/>
              <a:t>4</a:t>
            </a:r>
            <a:r>
              <a:rPr lang="ko-KR" altLang="en-US" sz="1800" b="0" dirty="0"/>
              <a:t>단계 </a:t>
            </a:r>
            <a:r>
              <a:rPr lang="ko-KR" altLang="en-US" sz="1800" b="0" dirty="0" err="1"/>
              <a:t>파비콘</a:t>
            </a:r>
            <a:r>
              <a:rPr lang="ko-KR" altLang="en-US" sz="1800" b="0" dirty="0"/>
              <a:t> 이미지 등록하고 마무리하기  </a:t>
            </a:r>
            <a:endParaRPr lang="en-US" altLang="ko-KR" sz="1800" b="0" dirty="0"/>
          </a:p>
          <a:p>
            <a:pPr lvl="1"/>
            <a:r>
              <a:rPr lang="ko-KR" altLang="en-US" dirty="0" err="1"/>
              <a:t>파비콘을</a:t>
            </a:r>
            <a:r>
              <a:rPr lang="ko-KR" altLang="en-US" dirty="0"/>
              <a:t> 만들어 주는 웹 사이트</a:t>
            </a:r>
            <a:r>
              <a:rPr lang="en-US" altLang="ko-KR" dirty="0"/>
              <a:t>(favicon-generator.org)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  <a:endParaRPr lang="en-US" altLang="ko-KR" dirty="0">
              <a:latin typeface="Typo_SSiMyungJo_120"/>
            </a:endParaRPr>
          </a:p>
          <a:p>
            <a:pPr lvl="1"/>
            <a:endParaRPr kumimoji="1" lang="en-US" altLang="ko-KR" dirty="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14" y="2854625"/>
            <a:ext cx="4180305" cy="20559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95" y="2805971"/>
            <a:ext cx="4197143" cy="21046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14" y="5075311"/>
            <a:ext cx="5037661" cy="10736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95" y="5201305"/>
            <a:ext cx="4214976" cy="10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err="1">
                <a:solidFill>
                  <a:schemeClr val="tx1"/>
                </a:solidFill>
              </a:rPr>
              <a:t>알베르트</a:t>
            </a:r>
            <a:r>
              <a:rPr lang="ko-KR" altLang="en-US" sz="120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>
                <a:solidFill>
                  <a:schemeClr val="accent1"/>
                </a:solidFill>
              </a:rPr>
              <a:t>Albert Einstein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/>
          </a:p>
          <a:p>
            <a:pPr>
              <a:lnSpc>
                <a:spcPct val="110000"/>
              </a:lnSpc>
            </a:pPr>
            <a:r>
              <a:rPr lang="ko-KR" altLang="en-US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04-1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콘텐츠 모양을 자유롭게 변형하기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transform</a:t>
            </a:r>
            <a:endParaRPr kumimoji="1" lang="en-US" altLang="ko-KR" b="1"/>
          </a:p>
          <a:p>
            <a:pPr lvl="1"/>
            <a:endParaRPr kumimoji="1" lang="en-US" altLang="ko-KR"/>
          </a:p>
          <a:p>
            <a:pPr lvl="1"/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91" y="1567545"/>
            <a:ext cx="7126015" cy="47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04-1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콘텐츠 모양을 자유롭게 변형하기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transform</a:t>
            </a:r>
          </a:p>
          <a:p>
            <a:r>
              <a:rPr lang="en-US" altLang="ko-KR"/>
              <a:t>2D </a:t>
            </a:r>
            <a:r>
              <a:rPr lang="ko-KR" altLang="en-US"/>
              <a:t>변형 속성 사용하기</a:t>
            </a:r>
            <a:endParaRPr kumimoji="1" lang="en-US" altLang="ko-KR" b="1"/>
          </a:p>
          <a:p>
            <a:pPr lvl="1"/>
            <a:endParaRPr kumimoji="1" lang="en-US" altLang="ko-KR"/>
          </a:p>
          <a:p>
            <a:pPr lvl="1"/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171245" y="2855386"/>
            <a:ext cx="10229931" cy="3293620"/>
            <a:chOff x="1196536" y="2874983"/>
            <a:chExt cx="10229931" cy="32936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536" y="2874983"/>
              <a:ext cx="10058400" cy="262682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278" y="5479481"/>
              <a:ext cx="2236405" cy="58616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050" y="5479481"/>
              <a:ext cx="2505417" cy="67259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135" y="5479481"/>
              <a:ext cx="2363754" cy="68560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07" y="5479481"/>
              <a:ext cx="2552305" cy="689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35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04-1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콘텐츠 모양을 자유롭게 변형하기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28" y="1544351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transform</a:t>
            </a:r>
          </a:p>
          <a:p>
            <a:r>
              <a:rPr lang="en-US" altLang="ko-KR"/>
              <a:t>3D </a:t>
            </a:r>
            <a:r>
              <a:rPr lang="ko-KR" altLang="en-US"/>
              <a:t>변형 속성 사용하기</a:t>
            </a:r>
            <a:endParaRPr kumimoji="1" lang="en-US" altLang="ko-KR" b="1"/>
          </a:p>
          <a:p>
            <a:pPr lvl="1"/>
            <a:r>
              <a:rPr lang="ko-KR" altLang="en-US"/>
              <a:t>부모 요소에 </a:t>
            </a:r>
            <a:r>
              <a:rPr lang="en-US" altLang="ko-KR"/>
              <a:t>perspective </a:t>
            </a:r>
            <a:r>
              <a:rPr lang="ko-KR" altLang="en-US"/>
              <a:t>속성을 추가하여 원근감을 지정</a:t>
            </a:r>
            <a:endParaRPr kumimoji="1" lang="en-US" altLang="ko-KR"/>
          </a:p>
          <a:p>
            <a:pPr lvl="1"/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998499" y="2872119"/>
            <a:ext cx="10427792" cy="3355330"/>
            <a:chOff x="1066799" y="2485862"/>
            <a:chExt cx="10427792" cy="33553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9" y="2485862"/>
              <a:ext cx="10058400" cy="25294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9" y="5119523"/>
              <a:ext cx="2420761" cy="6506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637" y="5119523"/>
              <a:ext cx="2355363" cy="63489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077" y="5119523"/>
              <a:ext cx="2684968" cy="72166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122" y="5119523"/>
              <a:ext cx="2417469" cy="634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04-1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콘텐츠 모양을 자유롭게 변형하기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28" y="1544351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 b="1">
                <a:solidFill>
                  <a:srgbClr val="007EC5"/>
                </a:solidFill>
              </a:rPr>
              <a:t>transform</a:t>
            </a:r>
          </a:p>
          <a:p>
            <a:r>
              <a:rPr lang="en-US" altLang="ko-KR"/>
              <a:t>3D </a:t>
            </a:r>
            <a:r>
              <a:rPr lang="ko-KR" altLang="en-US"/>
              <a:t>변형 속성 사용하기 </a:t>
            </a:r>
            <a:r>
              <a:rPr lang="en-US" altLang="ko-KR"/>
              <a:t>― </a:t>
            </a:r>
            <a:r>
              <a:rPr lang="ko-KR" altLang="en-US"/>
              <a:t>중심축 이동</a:t>
            </a:r>
            <a:endParaRPr lang="en-US" altLang="ko-KR"/>
          </a:p>
          <a:p>
            <a:pPr lvl="1"/>
            <a:r>
              <a:rPr lang="en-US" altLang="ko-KR"/>
              <a:t> transform-origin</a:t>
            </a:r>
            <a:endParaRPr kumimoji="1" lang="en-US" altLang="ko-KR"/>
          </a:p>
          <a:p>
            <a:pPr lvl="1"/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251359" y="2264854"/>
            <a:ext cx="6779322" cy="3670863"/>
            <a:chOff x="2545981" y="2611696"/>
            <a:chExt cx="6779322" cy="36708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080" y="2611696"/>
              <a:ext cx="6529223" cy="244676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981" y="5090061"/>
              <a:ext cx="3439475" cy="119249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090061"/>
              <a:ext cx="3229303" cy="1133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2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사용자 행동에 반응하는 전환 효과 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/>
              <a:t>transition</a:t>
            </a:r>
          </a:p>
          <a:p>
            <a:pPr lvl="1"/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96" y="1506795"/>
            <a:ext cx="6556406" cy="47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5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04-2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사용자 행동에 반응하는 전환 효과 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transition </a:t>
            </a:r>
            <a:r>
              <a:rPr lang="ko-KR" altLang="en-US"/>
              <a:t>속성 사용하기</a:t>
            </a:r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15" y="1628641"/>
            <a:ext cx="5568646" cy="28389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8" y="2103515"/>
            <a:ext cx="5011597" cy="26447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6" y="4894713"/>
            <a:ext cx="2687592" cy="110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2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j-ea"/>
              </a:rPr>
              <a:t>04-3</a:t>
            </a:r>
            <a:r>
              <a:rPr kumimoji="1" lang="en-US" altLang="ko-KR" sz="3600">
                <a:latin typeface="+mj-ea"/>
              </a:rPr>
              <a:t> </a:t>
            </a:r>
            <a:r>
              <a:rPr kumimoji="1" lang="ko-KR" altLang="en-US" sz="3600">
                <a:latin typeface="+mj-ea"/>
              </a:rPr>
              <a:t>자동으로 움직이는 애니메이션 효과 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/>
              <a:t>animation</a:t>
            </a:r>
          </a:p>
          <a:p>
            <a:pPr lvl="1"/>
            <a:endParaRPr kumimoji="1" lang="en-US" altLang="ko-KR" sz="1800"/>
          </a:p>
          <a:p>
            <a:pPr lvl="1"/>
            <a:endParaRPr kumimoji="1" lang="en-US" altLang="ko-KR" sz="1800"/>
          </a:p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lang="en-US" altLang="ko-KR">
              <a:latin typeface="Typo_SSiMyungJo_120"/>
            </a:endParaRPr>
          </a:p>
          <a:p>
            <a:pPr lvl="1"/>
            <a:endParaRPr kumimoji="1" lang="en-US" altLang="ko-KR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kumimoji="1" lang="en-US" altLang="ko-KR" sz="2000"/>
              <a:t>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82" y="1487319"/>
            <a:ext cx="6178034" cy="47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4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6715</TotalTime>
  <Words>619</Words>
  <Application>Microsoft Office PowerPoint</Application>
  <PresentationFormat>와이드스크린</PresentationFormat>
  <Paragraphs>192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Typo_SSiMyungJo_120</vt:lpstr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04-1 콘텐츠 모양을 자유롭게 변형하기 </vt:lpstr>
      <vt:lpstr>04-1 콘텐츠 모양을 자유롭게 변형하기 </vt:lpstr>
      <vt:lpstr>04-1 콘텐츠 모양을 자유롭게 변형하기 </vt:lpstr>
      <vt:lpstr>04-1 콘텐츠 모양을 자유롭게 변형하기 </vt:lpstr>
      <vt:lpstr>04-2 사용자 행동에 반응하는 전환 효과 만들기 </vt:lpstr>
      <vt:lpstr>04-2 사용자 행동에 반응하는 전환 효과 만들기 </vt:lpstr>
      <vt:lpstr>04-3 자동으로 움직이는 애니메이션 효과 만들기 </vt:lpstr>
      <vt:lpstr>04-3 자동으로 움직이는 애니메이션 효과 만들기 </vt:lpstr>
      <vt:lpstr>04-3 자동으로 움직이는 애니메이션 효과 만들기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04-4 벡터 이미지 파일 제어하기 </vt:lpstr>
      <vt:lpstr>04-5 화면 너비에 따라 웹 페이지 디자인 변경하기</vt:lpstr>
      <vt:lpstr>04-5 화면 너비에 따라 웹 페이지 디자인 변경하기</vt:lpstr>
      <vt:lpstr>04-5 화면 너비에 따라 웹 페이지 디자인 변경하기</vt:lpstr>
      <vt:lpstr>04-5 화면 너비에 따라 웹 페이지 디자인 변경하기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 은숙</cp:lastModifiedBy>
  <cp:revision>440</cp:revision>
  <cp:lastPrinted>2020-07-23T17:41:23Z</cp:lastPrinted>
  <dcterms:created xsi:type="dcterms:W3CDTF">2020-07-22T11:00:58Z</dcterms:created>
  <dcterms:modified xsi:type="dcterms:W3CDTF">2021-08-31T03:24:47Z</dcterms:modified>
</cp:coreProperties>
</file>